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60" r:id="rId2"/>
    <p:sldId id="259" r:id="rId3"/>
    <p:sldId id="257" r:id="rId4"/>
    <p:sldId id="256" r:id="rId5"/>
    <p:sldId id="258" r:id="rId6"/>
    <p:sldId id="261" r:id="rId7"/>
    <p:sldId id="262" r:id="rId8"/>
    <p:sldId id="263" r:id="rId9"/>
    <p:sldId id="264" r:id="rId10"/>
    <p:sldId id="265" r:id="rId11"/>
    <p:sldId id="270" r:id="rId12"/>
    <p:sldId id="271" r:id="rId13"/>
    <p:sldId id="272" r:id="rId14"/>
    <p:sldId id="273" r:id="rId15"/>
    <p:sldId id="268" r:id="rId16"/>
    <p:sldId id="266" r:id="rId17"/>
    <p:sldId id="267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50" d="100"/>
          <a:sy n="150" d="100"/>
        </p:scale>
        <p:origin x="-1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41873-13F2-AF45-8A39-2AB8D9E6FE48}" type="datetimeFigureOut">
              <a:rPr lang="en-US" smtClean="0"/>
              <a:pPr/>
              <a:t>2/18/15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269A6-B44B-B84B-96C0-69E9B2395C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jpe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8733" y="194735"/>
            <a:ext cx="8246534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/>
              <a:t>THE HISTORY </a:t>
            </a:r>
          </a:p>
          <a:p>
            <a:pPr algn="ctr"/>
            <a:r>
              <a:rPr lang="en-US" sz="2400" dirty="0" smtClean="0"/>
              <a:t>OF</a:t>
            </a:r>
            <a:r>
              <a:rPr lang="en-US" sz="4800" dirty="0" smtClean="0"/>
              <a:t> </a:t>
            </a:r>
          </a:p>
          <a:p>
            <a:pPr algn="ctr"/>
            <a:r>
              <a:rPr lang="en-US" sz="4800" dirty="0" smtClean="0"/>
              <a:t>PREHISTORIC COPPER </a:t>
            </a:r>
          </a:p>
          <a:p>
            <a:pPr algn="ctr"/>
            <a:r>
              <a:rPr lang="en-US" sz="2400" dirty="0" smtClean="0"/>
              <a:t>IN</a:t>
            </a:r>
            <a:r>
              <a:rPr lang="en-US" sz="4800" dirty="0" smtClean="0"/>
              <a:t> </a:t>
            </a:r>
          </a:p>
          <a:p>
            <a:pPr algn="ctr"/>
            <a:r>
              <a:rPr lang="en-US" sz="4800" dirty="0" smtClean="0"/>
              <a:t>MICHIGAN</a:t>
            </a:r>
          </a:p>
          <a:p>
            <a:pPr algn="ctr"/>
            <a:endParaRPr lang="en-US" sz="4800" dirty="0" smtClean="0"/>
          </a:p>
          <a:p>
            <a:pPr algn="ctr"/>
            <a:r>
              <a:rPr lang="en-US" sz="2400" dirty="0" smtClean="0"/>
              <a:t>By</a:t>
            </a:r>
          </a:p>
          <a:p>
            <a:pPr algn="ctr">
              <a:spcAft>
                <a:spcPts val="600"/>
              </a:spcAft>
            </a:pPr>
            <a:r>
              <a:rPr lang="en-US" sz="4800" dirty="0" smtClean="0"/>
              <a:t>Don Spohn</a:t>
            </a:r>
          </a:p>
          <a:p>
            <a:pPr algn="ctr">
              <a:spcAft>
                <a:spcPts val="600"/>
              </a:spcAft>
            </a:pPr>
            <a:r>
              <a:rPr lang="en-US" sz="4000" dirty="0" smtClean="0"/>
              <a:t>GREAT LAKES COPPER RESEARCH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2653215"/>
            <a:ext cx="3083133" cy="2928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936" y="2644692"/>
            <a:ext cx="2888006" cy="2827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sorted Straight Back Kniv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03" y="216000"/>
            <a:ext cx="9144001" cy="5538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25760"/>
            <a:ext cx="91382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/>
              <a:t>Canadian Straight Back Knife – 21 ½” Long</a:t>
            </a:r>
            <a:endParaRPr lang="en-US" sz="3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550" y="177768"/>
            <a:ext cx="6692900" cy="7158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89" y="274638"/>
            <a:ext cx="857054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     More Sickles       Canoe Crescent Knife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88" y="2194984"/>
            <a:ext cx="4269612" cy="3517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777" y="3532680"/>
            <a:ext cx="2894927" cy="1404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622" y="1178797"/>
            <a:ext cx="4219131" cy="2250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510" y="4631041"/>
            <a:ext cx="4108243" cy="1961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7616" y="1572480"/>
            <a:ext cx="2401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Chopper, Rocker Knives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1741" y="1688627"/>
            <a:ext cx="3606800" cy="5550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Crescent Knives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89" y="2038350"/>
            <a:ext cx="3302000" cy="409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752" y="1837270"/>
            <a:ext cx="2539663" cy="4487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149" y="3448046"/>
            <a:ext cx="2480733" cy="3215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266" y="127000"/>
            <a:ext cx="5435600" cy="330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83002" y="1312333"/>
            <a:ext cx="225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Chopper Rocker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2571" y="3566584"/>
            <a:ext cx="2101004" cy="150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068" y="179598"/>
            <a:ext cx="5900887" cy="1107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One Prehistoric &amp; Five </a:t>
            </a:r>
            <a:br>
              <a:rPr lang="en-US" sz="3600" dirty="0" smtClean="0"/>
            </a:br>
            <a:r>
              <a:rPr lang="en-US" sz="3600" dirty="0" smtClean="0"/>
              <a:t>Modern Chopper Rockers 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82" y="598338"/>
            <a:ext cx="2531420" cy="2830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4108812"/>
            <a:ext cx="2400300" cy="245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066" y="3697454"/>
            <a:ext cx="3316816" cy="28624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108812"/>
            <a:ext cx="2705100" cy="2171700"/>
          </a:xfrm>
          <a:prstGeom prst="rect">
            <a:avLst/>
          </a:prstGeom>
        </p:spPr>
      </p:pic>
      <p:pic>
        <p:nvPicPr>
          <p:cNvPr id="12" name="Picture 11" descr="il_340x270.441853217_2bt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0766" y="1899913"/>
            <a:ext cx="2424112" cy="179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635" y="736870"/>
            <a:ext cx="2921247" cy="2692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42"/>
            <a:ext cx="9144000" cy="762162"/>
          </a:xfrm>
        </p:spPr>
        <p:txBody>
          <a:bodyPr>
            <a:normAutofit/>
          </a:bodyPr>
          <a:lstStyle/>
          <a:p>
            <a:r>
              <a:rPr lang="en-US" dirty="0" smtClean="0"/>
              <a:t>Axes – Great Lakes Copper Research</a:t>
            </a:r>
            <a:endParaRPr lang="en-US" dirty="0"/>
          </a:p>
        </p:txBody>
      </p:sp>
      <p:pic>
        <p:nvPicPr>
          <p:cNvPr id="4" name="Picture 3" descr="IMG_059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760320"/>
            <a:ext cx="9144000" cy="632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9120"/>
            <a:ext cx="8229600" cy="6825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Axes – Great Lakes Copper Research</a:t>
            </a:r>
            <a:endParaRPr lang="en-US" dirty="0"/>
          </a:p>
        </p:txBody>
      </p:sp>
      <p:pic>
        <p:nvPicPr>
          <p:cNvPr id="4" name="Picture 3" descr="IMG_059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613440"/>
            <a:ext cx="9144000" cy="625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 Baldwin's Axe 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667"/>
            <a:ext cx="9144000" cy="6011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7620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Thousand Year Old Craig Mound Axe </a:t>
            </a:r>
          </a:p>
          <a:p>
            <a:pPr algn="ctr"/>
            <a:r>
              <a:rPr lang="en-US" sz="2800" dirty="0" smtClean="0"/>
              <a:t>Mounted In The Woodpecker’s Open Beak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78"/>
            <a:ext cx="8229600" cy="589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Pine Tree Points – Probable Hopewell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7" y="907200"/>
            <a:ext cx="8905841" cy="5857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9842" y="6315840"/>
            <a:ext cx="504556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Great Lake Copper Research Specimens Allegan Co. MI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337080" y="6023452"/>
            <a:ext cx="64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7.5”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50874" y="5997532"/>
            <a:ext cx="794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13 oz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73" y="0"/>
            <a:ext cx="9213101" cy="6841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opper Cache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730" r="-19730"/>
          <a:stretch>
            <a:fillRect/>
          </a:stretch>
        </p:blipFill>
        <p:spPr>
          <a:xfrm>
            <a:off x="-345586" y="0"/>
            <a:ext cx="9849212" cy="6635520"/>
          </a:xfrm>
        </p:spPr>
      </p:pic>
      <p:cxnSp>
        <p:nvCxnSpPr>
          <p:cNvPr id="10" name="Straight Arrow Connector 9"/>
          <p:cNvCxnSpPr/>
          <p:nvPr/>
        </p:nvCxnSpPr>
        <p:spPr>
          <a:xfrm>
            <a:off x="1598337" y="3585600"/>
            <a:ext cx="1840248" cy="198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3019" y="3333960"/>
            <a:ext cx="95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Copper Tool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6241" y="270930"/>
            <a:ext cx="6527800" cy="5842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Copper Cache Hammer Stone </a:t>
            </a:r>
            <a:br>
              <a:rPr lang="en-US" dirty="0" smtClean="0"/>
            </a:br>
            <a:endParaRPr lang="en-US" sz="2667" dirty="0"/>
          </a:p>
        </p:txBody>
      </p:sp>
      <p:pic>
        <p:nvPicPr>
          <p:cNvPr id="7" name="Picture 6" descr="Hammer Stone Copper Cache (2) 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81" y="948795"/>
            <a:ext cx="5613400" cy="5909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91" y="5063214"/>
            <a:ext cx="2489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Width:       4”</a:t>
            </a:r>
          </a:p>
          <a:p>
            <a:r>
              <a:rPr lang="en-US" sz="2400" dirty="0" smtClean="0"/>
              <a:t>Height:      5”</a:t>
            </a:r>
          </a:p>
          <a:p>
            <a:r>
              <a:rPr lang="en-US" sz="2400" dirty="0" smtClean="0"/>
              <a:t>Thickness: 2”</a:t>
            </a:r>
          </a:p>
          <a:p>
            <a:r>
              <a:rPr lang="en-US" sz="2400" dirty="0" smtClean="0"/>
              <a:t>Weight:     2.5 lb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18522" y="1337739"/>
            <a:ext cx="24722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Well worn granite hammer stone used by copper</a:t>
            </a:r>
          </a:p>
          <a:p>
            <a:r>
              <a:rPr lang="en-US" sz="2400" dirty="0" smtClean="0"/>
              <a:t>Smiths to </a:t>
            </a:r>
          </a:p>
          <a:p>
            <a:r>
              <a:rPr lang="en-US" sz="2400" dirty="0" smtClean="0"/>
              <a:t>Clean and </a:t>
            </a:r>
          </a:p>
          <a:p>
            <a:r>
              <a:rPr lang="en-US" sz="2400" dirty="0" smtClean="0"/>
              <a:t>Shape Copper</a:t>
            </a:r>
          </a:p>
          <a:p>
            <a:r>
              <a:rPr lang="en-US" sz="2400" dirty="0" smtClean="0"/>
              <a:t>nuggets into implements </a:t>
            </a:r>
          </a:p>
          <a:p>
            <a:r>
              <a:rPr lang="en-US" sz="2400" dirty="0" smtClean="0"/>
              <a:t>&amp; Ornaments 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299201" y="1303867"/>
            <a:ext cx="267546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While in constant contact with </a:t>
            </a:r>
          </a:p>
          <a:p>
            <a:pPr algn="r"/>
            <a:r>
              <a:rPr lang="en-US" sz="2400" dirty="0"/>
              <a:t>c</a:t>
            </a:r>
            <a:r>
              <a:rPr lang="en-US" sz="2400" dirty="0" smtClean="0"/>
              <a:t>opper the </a:t>
            </a:r>
          </a:p>
          <a:p>
            <a:pPr algn="r"/>
            <a:r>
              <a:rPr lang="en-US" sz="2400" dirty="0" smtClean="0"/>
              <a:t>stone </a:t>
            </a:r>
          </a:p>
          <a:p>
            <a:pPr algn="r"/>
            <a:r>
              <a:rPr lang="en-US" sz="2400" dirty="0" smtClean="0"/>
              <a:t>absorbed </a:t>
            </a:r>
          </a:p>
          <a:p>
            <a:pPr algn="r"/>
            <a:r>
              <a:rPr lang="en-US" sz="2400" dirty="0" smtClean="0"/>
              <a:t>copper into </a:t>
            </a:r>
          </a:p>
          <a:p>
            <a:pPr algn="r"/>
            <a:r>
              <a:rPr lang="en-US" sz="2400" dirty="0" smtClean="0"/>
              <a:t>its surface </a:t>
            </a:r>
          </a:p>
          <a:p>
            <a:pPr algn="r"/>
            <a:r>
              <a:rPr lang="en-US" sz="2400" dirty="0" smtClean="0"/>
              <a:t>giving the </a:t>
            </a:r>
          </a:p>
          <a:p>
            <a:pPr algn="r"/>
            <a:r>
              <a:rPr lang="en-US" sz="2400" dirty="0" smtClean="0"/>
              <a:t>hammer </a:t>
            </a:r>
          </a:p>
          <a:p>
            <a:pPr algn="r"/>
            <a:r>
              <a:rPr lang="en-US" sz="2400" dirty="0" smtClean="0"/>
              <a:t>Stone a </a:t>
            </a:r>
          </a:p>
          <a:p>
            <a:pPr algn="r"/>
            <a:r>
              <a:rPr lang="en-US" sz="2400" dirty="0" smtClean="0"/>
              <a:t>copper </a:t>
            </a:r>
          </a:p>
          <a:p>
            <a:pPr algn="r"/>
            <a:r>
              <a:rPr lang="en-US" sz="2400" dirty="0" smtClean="0"/>
              <a:t>color </a:t>
            </a:r>
          </a:p>
          <a:p>
            <a:pPr algn="r"/>
            <a:r>
              <a:rPr lang="en-US" sz="2400" dirty="0" smtClean="0"/>
              <a:t> 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120" y="-45042"/>
            <a:ext cx="8229600" cy="1143000"/>
          </a:xfrm>
        </p:spPr>
        <p:txBody>
          <a:bodyPr/>
          <a:lstStyle/>
          <a:p>
            <a:r>
              <a:rPr lang="en-US" dirty="0" smtClean="0"/>
              <a:t>Copper Cache Item</a:t>
            </a:r>
            <a:endParaRPr lang="en-US" dirty="0"/>
          </a:p>
        </p:txBody>
      </p:sp>
      <p:pic>
        <p:nvPicPr>
          <p:cNvPr id="4" name="Content Placeholder 3" descr="Cache (3) Pressure Flak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267" r="-63267"/>
          <a:stretch>
            <a:fillRect/>
          </a:stretch>
        </p:blipFill>
        <p:spPr>
          <a:xfrm>
            <a:off x="-1851798" y="1270334"/>
            <a:ext cx="8229600" cy="4525963"/>
          </a:xfrm>
        </p:spPr>
      </p:pic>
      <p:pic>
        <p:nvPicPr>
          <p:cNvPr id="5" name="Picture 4" descr="Cache (3b) Pressure Flaker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557" y="1239947"/>
            <a:ext cx="3521993" cy="4582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7635" y="4907520"/>
            <a:ext cx="219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/>
              <a:buChar char="•"/>
            </a:pPr>
            <a:r>
              <a:rPr lang="en-US" sz="2000" dirty="0" smtClean="0"/>
              <a:t>drill?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graver?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pressure flaker?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Reamer?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188035" y="4415040"/>
            <a:ext cx="2272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300" dirty="0" smtClean="0"/>
              <a:t>Copper Tool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 Rat t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8" y="-37028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306" y="4777920"/>
            <a:ext cx="1529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 Tail </a:t>
            </a:r>
          </a:p>
          <a:p>
            <a:r>
              <a:rPr lang="en-US" dirty="0" smtClean="0"/>
              <a:t>Spear Points</a:t>
            </a:r>
          </a:p>
          <a:p>
            <a:r>
              <a:rPr lang="en-US" dirty="0" smtClean="0"/>
              <a:t>Longest Point</a:t>
            </a:r>
          </a:p>
          <a:p>
            <a:r>
              <a:rPr lang="en-US" dirty="0" smtClean="0"/>
              <a:t>Is 12 inches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yed Need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271462"/>
            <a:ext cx="228049" cy="5346700"/>
          </a:xfrm>
          <a:prstGeom prst="rect">
            <a:avLst/>
          </a:prstGeom>
        </p:spPr>
      </p:pic>
      <p:pic>
        <p:nvPicPr>
          <p:cNvPr id="5" name="Picture 4" descr="Punch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550" y="271462"/>
            <a:ext cx="631825" cy="5095875"/>
          </a:xfrm>
          <a:prstGeom prst="rect">
            <a:avLst/>
          </a:prstGeom>
        </p:spPr>
      </p:pic>
      <p:pic>
        <p:nvPicPr>
          <p:cNvPr id="6" name="Picture 5" descr="Plate 1, Fig. 2 copper chisel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917" y="271462"/>
            <a:ext cx="1346200" cy="444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720" y="5647260"/>
            <a:ext cx="10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47331" y="5274712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Punch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07253" y="4597385"/>
            <a:ext cx="948267" cy="38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Chisel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77255" y="5693426"/>
            <a:ext cx="224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 Working Adze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644" y="5003065"/>
            <a:ext cx="761729" cy="1296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37913" y="5406487"/>
            <a:ext cx="115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Fish Hook</a:t>
            </a:r>
            <a:endParaRPr lang="en-US" dirty="0"/>
          </a:p>
        </p:txBody>
      </p:sp>
      <p:pic>
        <p:nvPicPr>
          <p:cNvPr id="15" name="Picture 14" descr="drill 30%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9525" y="1109137"/>
            <a:ext cx="481542" cy="52752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0915" y="753539"/>
            <a:ext cx="86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Drill Bit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9003" y="300547"/>
            <a:ext cx="2971800" cy="5257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2478" y="260350"/>
            <a:ext cx="1511269" cy="47175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52273" y="5019999"/>
            <a:ext cx="89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Wedge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38"/>
            <a:ext cx="8229600" cy="843421"/>
          </a:xfrm>
        </p:spPr>
        <p:txBody>
          <a:bodyPr/>
          <a:lstStyle/>
          <a:p>
            <a:r>
              <a:rPr lang="en-US" dirty="0" smtClean="0"/>
              <a:t>WOOD WORKING HAND SAW</a:t>
            </a:r>
            <a:endParaRPr lang="en-US" dirty="0"/>
          </a:p>
        </p:txBody>
      </p:sp>
      <p:pic>
        <p:nvPicPr>
          <p:cNvPr id="4" name="Picture 3" descr="My Copper Saw.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19" y="763819"/>
            <a:ext cx="8642351" cy="2130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00" y="3166490"/>
            <a:ext cx="37788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old copper tool is pictured in Who’s Who In Indian Relics, No. 7, page 232.  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4200" y="4337998"/>
            <a:ext cx="398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saw is pictured in John Baldwin’s 1978 Specialized Copper Issue of The Redskins, page 4 and reads in part:</a:t>
            </a:r>
            <a:r>
              <a:rPr lang="en-US" sz="2000" dirty="0" smtClean="0"/>
              <a:t> “This </a:t>
            </a:r>
            <a:r>
              <a:rPr lang="en-US" sz="2000" dirty="0" smtClean="0"/>
              <a:t>is probably one of the rarest of copper artifacts</a:t>
            </a:r>
            <a:r>
              <a:rPr lang="en-US" sz="2000" dirty="0" smtClean="0"/>
              <a:t>.”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927600" y="3318015"/>
            <a:ext cx="3606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“The </a:t>
            </a:r>
            <a:r>
              <a:rPr lang="en-US" sz="2000" dirty="0" smtClean="0"/>
              <a:t>teeth on this saw appear to have been cut in place with a stone or copper chisel. They are very sharp and pointed and have been worn down with age and use. The top edge of the blade is squared like a carpenter’s wood saw of </a:t>
            </a:r>
            <a:r>
              <a:rPr lang="en-US" sz="2000" smtClean="0"/>
              <a:t>today</a:t>
            </a:r>
            <a:r>
              <a:rPr lang="en-US" sz="2000" smtClean="0"/>
              <a:t>.”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2388" y="2556132"/>
            <a:ext cx="846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/>
              <a:t>Curated </a:t>
            </a:r>
            <a:r>
              <a:rPr lang="en-US" spc="300" dirty="0" smtClean="0"/>
              <a:t>by GREAT LAKES COPPER RESEARCH</a:t>
            </a:r>
            <a:endParaRPr lang="en-US" spc="300" dirty="0"/>
          </a:p>
        </p:txBody>
      </p:sp>
      <p:sp>
        <p:nvSpPr>
          <p:cNvPr id="10" name="TextBox 9"/>
          <p:cNvSpPr txBox="1"/>
          <p:nvPr/>
        </p:nvSpPr>
        <p:spPr>
          <a:xfrm>
            <a:off x="584200" y="2015067"/>
            <a:ext cx="1295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 Inches Long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ge knife as it lay on the surfa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4" y="0"/>
            <a:ext cx="8966199" cy="5571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4" y="5816600"/>
            <a:ext cx="9042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Surface Find </a:t>
            </a:r>
          </a:p>
          <a:p>
            <a:pPr algn="ctr"/>
            <a:r>
              <a:rPr lang="en-US" sz="2800" dirty="0" smtClean="0"/>
              <a:t>Big Straight Back Knife Found on Dog Lake, Ontario, Canada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323</Words>
  <Application>Microsoft Macintosh PowerPoint</Application>
  <PresentationFormat>On-screen Show (4:3)</PresentationFormat>
  <Paragraphs>72</Paragraphs>
  <Slides>18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Copper Cache Hammer Stone  </vt:lpstr>
      <vt:lpstr>Copper Cache Item</vt:lpstr>
      <vt:lpstr>Slide 6</vt:lpstr>
      <vt:lpstr>Slide 7</vt:lpstr>
      <vt:lpstr>WOOD WORKING HAND SAW</vt:lpstr>
      <vt:lpstr>Slide 9</vt:lpstr>
      <vt:lpstr>Slide 10</vt:lpstr>
      <vt:lpstr>Slide 11</vt:lpstr>
      <vt:lpstr>     More Sickles       Canoe Crescent Knife</vt:lpstr>
      <vt:lpstr>Crescent Knives</vt:lpstr>
      <vt:lpstr>One Prehistoric &amp; Five  Modern Chopper Rockers  </vt:lpstr>
      <vt:lpstr>Axes – Great Lakes Copper Research</vt:lpstr>
      <vt:lpstr>Axes – Great Lakes Copper Research</vt:lpstr>
      <vt:lpstr>Slide 17</vt:lpstr>
      <vt:lpstr>Pine Tree Points – Probable Hopewell</vt:lpstr>
    </vt:vector>
  </TitlesOfParts>
  <Company>Great Lakes Copper Research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Don Spohn</dc:creator>
  <cp:lastModifiedBy>Dr. Don Spohn</cp:lastModifiedBy>
  <cp:revision>13</cp:revision>
  <dcterms:created xsi:type="dcterms:W3CDTF">2015-02-18T20:49:17Z</dcterms:created>
  <dcterms:modified xsi:type="dcterms:W3CDTF">2015-02-18T21:01:05Z</dcterms:modified>
</cp:coreProperties>
</file>